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7772400" cy="100584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23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2C82"/>
    <a:srgbClr val="F3B01A"/>
    <a:srgbClr val="4F2683"/>
    <a:srgbClr val="591B91"/>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2" autoAdjust="0"/>
    <p:restoredTop sz="94660"/>
  </p:normalViewPr>
  <p:slideViewPr>
    <p:cSldViewPr snapToGrid="0" snapToObjects="1">
      <p:cViewPr>
        <p:scale>
          <a:sx n="112" d="100"/>
          <a:sy n="112" d="100"/>
        </p:scale>
        <p:origin x="1541" y="-3365"/>
      </p:cViewPr>
      <p:guideLst>
        <p:guide orient="horz" pos="3168"/>
        <p:guide pos="235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Picture Placeholder 7"/>
          <p:cNvSpPr>
            <a:spLocks noGrp="1"/>
          </p:cNvSpPr>
          <p:nvPr>
            <p:ph type="pic" sz="quarter" idx="13"/>
          </p:nvPr>
        </p:nvSpPr>
        <p:spPr>
          <a:xfrm>
            <a:off x="0" y="0"/>
            <a:ext cx="7772400" cy="4043680"/>
          </a:xfrm>
          <a:prstGeom prst="rect">
            <a:avLst/>
          </a:prstGeom>
        </p:spPr>
        <p:txBody>
          <a:bodyPr/>
          <a:lstStyle/>
          <a:p>
            <a:endParaRPr lang="en-US"/>
          </a:p>
        </p:txBody>
      </p:sp>
      <p:sp>
        <p:nvSpPr>
          <p:cNvPr id="8" name="Text Placeholder 7"/>
          <p:cNvSpPr>
            <a:spLocks noGrp="1"/>
          </p:cNvSpPr>
          <p:nvPr>
            <p:ph type="body" sz="quarter" idx="14"/>
          </p:nvPr>
        </p:nvSpPr>
        <p:spPr>
          <a:xfrm>
            <a:off x="534988" y="4470400"/>
            <a:ext cx="6702425" cy="3576320"/>
          </a:xfrm>
        </p:spPr>
        <p:txBody>
          <a:bodyPr numCol="2" spcCol="457200"/>
          <a:lstStyle>
            <a:lvl1pPr>
              <a:spcBef>
                <a:spcPts val="0"/>
              </a:spcBef>
              <a:defRPr baseline="0"/>
            </a:lvl1pPr>
            <a:lvl2pPr>
              <a:defRPr baseline="0"/>
            </a:lvl2pPr>
            <a:lvl3pPr marL="422910" marR="0" indent="-194310" algn="l" defTabSz="777240" rtl="0" eaLnBrk="1" fontAlgn="auto" latinLnBrk="0" hangingPunct="1">
              <a:lnSpc>
                <a:spcPct val="90000"/>
              </a:lnSpc>
              <a:spcBef>
                <a:spcPts val="0"/>
              </a:spcBef>
              <a:spcAft>
                <a:spcPts val="0"/>
              </a:spcAft>
              <a:buClrTx/>
              <a:buSzTx/>
              <a:buFont typeface="Arial" panose="020B0604020202020204" pitchFamily="34" charset="0"/>
              <a:buChar char="•"/>
              <a:tabLst/>
              <a:defRPr baseline="0"/>
            </a:lvl3pPr>
          </a:lstStyle>
          <a:p>
            <a:pPr lvl="4"/>
            <a:endParaRPr lang="en-US" dirty="0"/>
          </a:p>
        </p:txBody>
      </p:sp>
      <p:sp>
        <p:nvSpPr>
          <p:cNvPr id="12" name="Picture Placeholder 11"/>
          <p:cNvSpPr>
            <a:spLocks noGrp="1"/>
          </p:cNvSpPr>
          <p:nvPr>
            <p:ph type="pic" sz="quarter" idx="15"/>
          </p:nvPr>
        </p:nvSpPr>
        <p:spPr>
          <a:xfrm>
            <a:off x="534988" y="8473440"/>
            <a:ext cx="2560320" cy="674473"/>
          </a:xfrm>
        </p:spPr>
        <p:txBody>
          <a:bodyPr/>
          <a:lstStyle/>
          <a:p>
            <a:endParaRPr lang="en-US"/>
          </a:p>
        </p:txBody>
      </p:sp>
    </p:spTree>
    <p:extLst>
      <p:ext uri="{BB962C8B-B14F-4D97-AF65-F5344CB8AC3E}">
        <p14:creationId xmlns:p14="http://schemas.microsoft.com/office/powerpoint/2010/main" val="1214254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dirty="0"/>
              <a:t>Click to edit Master subtitle style</a:t>
            </a:r>
          </a:p>
        </p:txBody>
      </p:sp>
      <p:sp>
        <p:nvSpPr>
          <p:cNvPr id="4" name="Date Placeholder 3"/>
          <p:cNvSpPr>
            <a:spLocks noGrp="1"/>
          </p:cNvSpPr>
          <p:nvPr>
            <p:ph type="dt" sz="half" idx="10"/>
          </p:nvPr>
        </p:nvSpPr>
        <p:spPr/>
        <p:txBody>
          <a:bodyPr/>
          <a:lstStyle/>
          <a:p>
            <a:fld id="{60D3E6C6-5F5D-E743-B23E-C1CF189F8020}"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959544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D3E6C6-5F5D-E743-B23E-C1CF189F8020}"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1602512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3E6C6-5F5D-E743-B23E-C1CF189F8020}"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1839893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D3E6C6-5F5D-E743-B23E-C1CF189F8020}"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1468651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D3E6C6-5F5D-E743-B23E-C1CF189F8020}" type="datetimeFigureOut">
              <a:rPr lang="en-US" smtClean="0"/>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449175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D3E6C6-5F5D-E743-B23E-C1CF189F8020}" type="datetimeFigureOut">
              <a:rPr lang="en-US" smtClean="0"/>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890483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D3E6C6-5F5D-E743-B23E-C1CF189F8020}" type="datetimeFigureOut">
              <a:rPr lang="en-US" smtClean="0"/>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539152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60D3E6C6-5F5D-E743-B23E-C1CF189F8020}"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1305939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60D3E6C6-5F5D-E743-B23E-C1CF189F8020}"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163413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D3E6C6-5F5D-E743-B23E-C1CF189F8020}"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754684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D3E6C6-5F5D-E743-B23E-C1CF189F8020}"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12003-E34B-6D4D-8774-275649C6B76F}" type="slidenum">
              <a:rPr lang="en-US" smtClean="0"/>
              <a:t>‹#›</a:t>
            </a:fld>
            <a:endParaRPr lang="en-US"/>
          </a:p>
        </p:txBody>
      </p:sp>
    </p:spTree>
    <p:extLst>
      <p:ext uri="{BB962C8B-B14F-4D97-AF65-F5344CB8AC3E}">
        <p14:creationId xmlns:p14="http://schemas.microsoft.com/office/powerpoint/2010/main" val="946039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60D3E6C6-5F5D-E743-B23E-C1CF189F8020}" type="datetimeFigureOut">
              <a:rPr lang="en-US" smtClean="0"/>
              <a:t>8/31/2026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A3012003-E34B-6D4D-8774-275649C6B76F}" type="slidenum">
              <a:rPr lang="en-US" smtClean="0"/>
              <a:t>‹#›</a:t>
            </a:fld>
            <a:endParaRPr lang="en-US"/>
          </a:p>
        </p:txBody>
      </p:sp>
    </p:spTree>
    <p:extLst>
      <p:ext uri="{BB962C8B-B14F-4D97-AF65-F5344CB8AC3E}">
        <p14:creationId xmlns:p14="http://schemas.microsoft.com/office/powerpoint/2010/main" val="1617537635"/>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0" indent="0" algn="l" defTabSz="777240" rtl="0" eaLnBrk="1" latinLnBrk="0" hangingPunct="1">
        <a:lnSpc>
          <a:spcPct val="90000"/>
        </a:lnSpc>
        <a:spcBef>
          <a:spcPts val="850"/>
        </a:spcBef>
        <a:buFontTx/>
        <a:buNone/>
        <a:defRPr sz="1800" kern="1200" baseline="0">
          <a:solidFill>
            <a:srgbClr val="591B91"/>
          </a:solidFill>
          <a:latin typeface="Times New Roman" charset="0"/>
          <a:ea typeface="+mn-ea"/>
          <a:cs typeface="+mn-cs"/>
        </a:defRPr>
      </a:lvl1pPr>
      <a:lvl2pPr marL="0" indent="0" algn="l" defTabSz="777240" rtl="0" eaLnBrk="1" latinLnBrk="0" hangingPunct="1">
        <a:lnSpc>
          <a:spcPct val="90000"/>
        </a:lnSpc>
        <a:spcBef>
          <a:spcPts val="0"/>
        </a:spcBef>
        <a:buFontTx/>
        <a:buNone/>
        <a:defRPr sz="1200" kern="1200" baseline="0">
          <a:solidFill>
            <a:schemeClr val="tx1"/>
          </a:solidFill>
          <a:latin typeface="+mn-lt"/>
          <a:ea typeface="+mn-ea"/>
          <a:cs typeface="+mn-cs"/>
        </a:defRPr>
      </a:lvl2pPr>
      <a:lvl3pPr marL="422910" indent="-194310" algn="l" defTabSz="777240" rtl="0" eaLnBrk="1" latinLnBrk="0" hangingPunct="1">
        <a:lnSpc>
          <a:spcPct val="90000"/>
        </a:lnSpc>
        <a:spcBef>
          <a:spcPts val="0"/>
        </a:spcBef>
        <a:buFont typeface="Arial" panose="020B0604020202020204" pitchFamily="34" charset="0"/>
        <a:buChar char="•"/>
        <a:defRPr sz="1200" kern="1200" baseline="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200" kern="1200" baseline="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200" kern="1200" baseline="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1E92533-126B-4229-ACE8-0BA61A337861}"/>
              </a:ext>
            </a:extLst>
          </p:cNvPr>
          <p:cNvSpPr/>
          <p:nvPr/>
        </p:nvSpPr>
        <p:spPr>
          <a:xfrm>
            <a:off x="0" y="8784112"/>
            <a:ext cx="7790465" cy="1104472"/>
          </a:xfrm>
          <a:prstGeom prst="rect">
            <a:avLst/>
          </a:prstGeom>
          <a:solidFill>
            <a:srgbClr val="F3B01A">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9781AAF-B2F1-4E36-A327-B3DD2012EBAC}"/>
              </a:ext>
            </a:extLst>
          </p:cNvPr>
          <p:cNvPicPr>
            <a:picLocks noChangeAspect="1"/>
          </p:cNvPicPr>
          <p:nvPr/>
        </p:nvPicPr>
        <p:blipFill rotWithShape="1">
          <a:blip r:embed="rId2"/>
          <a:srcRect t="4471"/>
          <a:stretch/>
        </p:blipFill>
        <p:spPr>
          <a:xfrm>
            <a:off x="0" y="0"/>
            <a:ext cx="7790465" cy="3365456"/>
          </a:xfrm>
          <a:prstGeom prst="rect">
            <a:avLst/>
          </a:prstGeom>
        </p:spPr>
      </p:pic>
      <p:sp>
        <p:nvSpPr>
          <p:cNvPr id="28" name="Rectangle 27"/>
          <p:cNvSpPr/>
          <p:nvPr/>
        </p:nvSpPr>
        <p:spPr>
          <a:xfrm>
            <a:off x="0" y="362717"/>
            <a:ext cx="7790465" cy="2426287"/>
          </a:xfrm>
          <a:prstGeom prst="rect">
            <a:avLst/>
          </a:prstGeom>
          <a:solidFill>
            <a:srgbClr val="E7E6E6">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0" y="3383654"/>
            <a:ext cx="7807580" cy="1043680"/>
          </a:xfrm>
          <a:prstGeom prst="rect">
            <a:avLst/>
          </a:prstGeom>
          <a:solidFill>
            <a:srgbClr val="4F2683"/>
          </a:solidFill>
          <a:ln>
            <a:solidFill>
              <a:srgbClr val="4F26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0" y="433257"/>
            <a:ext cx="7727413" cy="2215991"/>
          </a:xfrm>
          <a:prstGeom prst="rect">
            <a:avLst/>
          </a:prstGeom>
          <a:noFill/>
        </p:spPr>
        <p:txBody>
          <a:bodyPr wrap="square" rtlCol="0">
            <a:spAutoFit/>
          </a:bodyPr>
          <a:lstStyle/>
          <a:p>
            <a:pPr algn="ctr"/>
            <a:r>
              <a:rPr lang="en-US" sz="4600" b="1" dirty="0">
                <a:solidFill>
                  <a:srgbClr val="5C2C82"/>
                </a:solidFill>
              </a:rPr>
              <a:t>Medicare Part D Prescription Drug Plan</a:t>
            </a:r>
          </a:p>
          <a:p>
            <a:pPr algn="ctr"/>
            <a:r>
              <a:rPr lang="en-US" sz="4600" b="1" dirty="0">
                <a:solidFill>
                  <a:srgbClr val="5C2C82"/>
                </a:solidFill>
              </a:rPr>
              <a:t>Open Enrollment</a:t>
            </a:r>
          </a:p>
        </p:txBody>
      </p:sp>
      <p:sp>
        <p:nvSpPr>
          <p:cNvPr id="18" name="TextBox 17"/>
          <p:cNvSpPr txBox="1"/>
          <p:nvPr/>
        </p:nvSpPr>
        <p:spPr>
          <a:xfrm>
            <a:off x="0" y="3478673"/>
            <a:ext cx="7824651" cy="871056"/>
          </a:xfrm>
          <a:prstGeom prst="rect">
            <a:avLst/>
          </a:prstGeom>
          <a:noFill/>
        </p:spPr>
        <p:txBody>
          <a:bodyPr wrap="square" numCol="1" spcCol="0" rtlCol="0">
            <a:noAutofit/>
          </a:bodyPr>
          <a:lstStyle/>
          <a:p>
            <a:pPr algn="ctr"/>
            <a:r>
              <a:rPr lang="en-US" sz="2400" b="1" dirty="0">
                <a:solidFill>
                  <a:schemeClr val="bg1"/>
                </a:solidFill>
              </a:rPr>
              <a:t>Confused about which Prescription Drug Plan </a:t>
            </a:r>
          </a:p>
          <a:p>
            <a:pPr algn="ctr"/>
            <a:r>
              <a:rPr lang="en-US" sz="2400" b="1" dirty="0">
                <a:solidFill>
                  <a:schemeClr val="bg1"/>
                </a:solidFill>
              </a:rPr>
              <a:t>is best for you?  Let us help you compare plans!</a:t>
            </a:r>
            <a:endParaRPr lang="en-US" sz="2400" b="1" baseline="30000" dirty="0">
              <a:solidFill>
                <a:schemeClr val="bg1"/>
              </a:solidFill>
            </a:endParaRPr>
          </a:p>
          <a:p>
            <a:pPr algn="ctr"/>
            <a:endParaRPr lang="en-US" sz="1600" dirty="0">
              <a:solidFill>
                <a:schemeClr val="bg1"/>
              </a:solidFill>
            </a:endParaRPr>
          </a:p>
        </p:txBody>
      </p:sp>
      <p:sp>
        <p:nvSpPr>
          <p:cNvPr id="20" name="Text Placeholder 4"/>
          <p:cNvSpPr txBox="1">
            <a:spLocks/>
          </p:cNvSpPr>
          <p:nvPr/>
        </p:nvSpPr>
        <p:spPr>
          <a:xfrm>
            <a:off x="431074" y="8857708"/>
            <a:ext cx="4827262" cy="992776"/>
          </a:xfrm>
          <a:prstGeom prst="rect">
            <a:avLst/>
          </a:prstGeom>
        </p:spPr>
        <p:txBody>
          <a:bodyPr vert="horz" lIns="91440" tIns="45720" rIns="91440" bIns="45720" numCol="1" spcCol="0" rtlCol="0">
            <a:noAutofit/>
          </a:bodyPr>
          <a:lstStyle>
            <a:lvl1pPr marL="0" indent="0" algn="l" defTabSz="777240" rtl="0" eaLnBrk="1" latinLnBrk="0" hangingPunct="1">
              <a:lnSpc>
                <a:spcPct val="90000"/>
              </a:lnSpc>
              <a:spcBef>
                <a:spcPts val="0"/>
              </a:spcBef>
              <a:buFontTx/>
              <a:buNone/>
              <a:defRPr sz="1800" kern="1200" baseline="0">
                <a:solidFill>
                  <a:srgbClr val="591B91"/>
                </a:solidFill>
                <a:latin typeface="Times New Roman" charset="0"/>
                <a:ea typeface="+mn-ea"/>
                <a:cs typeface="+mn-cs"/>
              </a:defRPr>
            </a:lvl1pPr>
            <a:lvl2pPr marL="0" indent="0" algn="l" defTabSz="777240" rtl="0" eaLnBrk="1" latinLnBrk="0" hangingPunct="1">
              <a:lnSpc>
                <a:spcPct val="90000"/>
              </a:lnSpc>
              <a:spcBef>
                <a:spcPts val="0"/>
              </a:spcBef>
              <a:buFontTx/>
              <a:buNone/>
              <a:defRPr sz="1200" kern="1200" baseline="0">
                <a:solidFill>
                  <a:schemeClr val="tx1"/>
                </a:solidFill>
                <a:latin typeface="+mn-lt"/>
                <a:ea typeface="+mn-ea"/>
                <a:cs typeface="+mn-cs"/>
              </a:defRPr>
            </a:lvl2pPr>
            <a:lvl3pPr marL="422910" marR="0" indent="-194310" algn="l" defTabSz="777240" rtl="0" eaLnBrk="1" fontAlgn="auto" latinLnBrk="0" hangingPunct="1">
              <a:lnSpc>
                <a:spcPct val="90000"/>
              </a:lnSpc>
              <a:spcBef>
                <a:spcPts val="0"/>
              </a:spcBef>
              <a:spcAft>
                <a:spcPts val="0"/>
              </a:spcAft>
              <a:buClrTx/>
              <a:buSzTx/>
              <a:buFont typeface="Arial" panose="020B0604020202020204" pitchFamily="34" charset="0"/>
              <a:buChar char="•"/>
              <a:tabLst/>
              <a:defRPr sz="1200" kern="1200" baseline="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200" kern="1200" baseline="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200" kern="1200" baseline="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a:lstStyle>
          <a:p>
            <a:pPr lvl="1" indent="-194310"/>
            <a:r>
              <a:rPr lang="en-US" dirty="0"/>
              <a:t>Certified SHICK volunteers provide FREE, unbiased, educational information to help you make informed decisions about your Medicare coverage.  Services are provided in partnership with the East Central Kansas Area Agency on Aging and K-State Research &amp; Extension Marais des Cygnes District.  </a:t>
            </a:r>
            <a:r>
              <a:rPr lang="en-US" b="1" dirty="0"/>
              <a:t>No sales calls are allowed.</a:t>
            </a:r>
          </a:p>
        </p:txBody>
      </p:sp>
      <p:sp>
        <p:nvSpPr>
          <p:cNvPr id="19" name="Rectangle 18">
            <a:extLst>
              <a:ext uri="{FF2B5EF4-FFF2-40B4-BE49-F238E27FC236}">
                <a16:creationId xmlns:a16="http://schemas.microsoft.com/office/drawing/2014/main" id="{1A3D0EDB-B78A-4AF2-9D91-41EBB6EB6EAA}"/>
              </a:ext>
            </a:extLst>
          </p:cNvPr>
          <p:cNvSpPr/>
          <p:nvPr/>
        </p:nvSpPr>
        <p:spPr>
          <a:xfrm>
            <a:off x="562424" y="5503161"/>
            <a:ext cx="3457575" cy="3016210"/>
          </a:xfrm>
          <a:prstGeom prst="rect">
            <a:avLst/>
          </a:prstGeom>
        </p:spPr>
        <p:txBody>
          <a:bodyPr wrap="square">
            <a:spAutoFit/>
          </a:bodyPr>
          <a:lstStyle/>
          <a:p>
            <a:r>
              <a:rPr lang="en-US" sz="1400" b="1" dirty="0" err="1"/>
              <a:t>LaCygne</a:t>
            </a:r>
            <a:r>
              <a:rPr lang="en-US" sz="1400" b="1" dirty="0"/>
              <a:t>:</a:t>
            </a:r>
          </a:p>
          <a:p>
            <a:r>
              <a:rPr lang="en-US" sz="1200" dirty="0"/>
              <a:t>November 12 – 9:00 am – 4:00 pm</a:t>
            </a:r>
          </a:p>
          <a:p>
            <a:r>
              <a:rPr lang="en-US" sz="1200" dirty="0"/>
              <a:t>November 19 – 9:00 am – 4:00 pm</a:t>
            </a:r>
          </a:p>
          <a:p>
            <a:r>
              <a:rPr lang="en-US" sz="1200" dirty="0" err="1"/>
              <a:t>LaCygne</a:t>
            </a:r>
            <a:r>
              <a:rPr lang="en-US" sz="1200" dirty="0"/>
              <a:t> Library</a:t>
            </a:r>
          </a:p>
          <a:p>
            <a:r>
              <a:rPr lang="en-US" sz="1200" dirty="0"/>
              <a:t>Call 913-757-2151 for more information.</a:t>
            </a:r>
          </a:p>
          <a:p>
            <a:endParaRPr lang="en-US" sz="1400" b="1" dirty="0"/>
          </a:p>
          <a:p>
            <a:r>
              <a:rPr lang="en-US" sz="1400" b="1" dirty="0"/>
              <a:t>Osawatomie:</a:t>
            </a:r>
          </a:p>
          <a:p>
            <a:r>
              <a:rPr lang="en-US" sz="1200" dirty="0"/>
              <a:t>November 3 – 9:00 am – 11:30 am</a:t>
            </a:r>
          </a:p>
          <a:p>
            <a:r>
              <a:rPr lang="en-US" sz="1200" dirty="0"/>
              <a:t>Osawatomie Senior Center</a:t>
            </a:r>
          </a:p>
          <a:p>
            <a:r>
              <a:rPr lang="en-US" sz="1200" dirty="0"/>
              <a:t>Call 913-755-4786 for more information.</a:t>
            </a:r>
          </a:p>
          <a:p>
            <a:endParaRPr lang="en-US" sz="1400" dirty="0"/>
          </a:p>
          <a:p>
            <a:r>
              <a:rPr lang="en-US" sz="1400" b="1" dirty="0"/>
              <a:t>Louisburg:</a:t>
            </a:r>
          </a:p>
          <a:p>
            <a:r>
              <a:rPr lang="en-US" sz="1200" dirty="0"/>
              <a:t>November 17 – 10:00 am – 3:00 pm</a:t>
            </a:r>
          </a:p>
          <a:p>
            <a:r>
              <a:rPr lang="en-US" sz="1200" dirty="0"/>
              <a:t>Louisburg Library</a:t>
            </a:r>
          </a:p>
          <a:p>
            <a:r>
              <a:rPr lang="en-US" sz="1200" dirty="0"/>
              <a:t>Call 913-294-4306 for more information.</a:t>
            </a:r>
          </a:p>
        </p:txBody>
      </p:sp>
      <p:sp>
        <p:nvSpPr>
          <p:cNvPr id="15" name="Rectangle 14">
            <a:extLst>
              <a:ext uri="{FF2B5EF4-FFF2-40B4-BE49-F238E27FC236}">
                <a16:creationId xmlns:a16="http://schemas.microsoft.com/office/drawing/2014/main" id="{F68C0C61-5056-4480-8091-E7534EF022C4}"/>
              </a:ext>
            </a:extLst>
          </p:cNvPr>
          <p:cNvSpPr/>
          <p:nvPr/>
        </p:nvSpPr>
        <p:spPr>
          <a:xfrm>
            <a:off x="4054567" y="5506065"/>
            <a:ext cx="3457575" cy="3570208"/>
          </a:xfrm>
          <a:prstGeom prst="rect">
            <a:avLst/>
          </a:prstGeom>
        </p:spPr>
        <p:txBody>
          <a:bodyPr wrap="square">
            <a:spAutoFit/>
          </a:bodyPr>
          <a:lstStyle/>
          <a:p>
            <a:r>
              <a:rPr lang="en-US" sz="1200" dirty="0">
                <a:solidFill>
                  <a:srgbClr val="5C2C82"/>
                </a:solidFill>
              </a:rPr>
              <a:t>Assistance with Medicare Open Enrollment is provided by K-State Research &amp; Extension staff who are certified SHICK volunteers.  This assistance is provided at both of our offices during open enrollment.</a:t>
            </a:r>
            <a:endParaRPr lang="en-US" sz="1400" dirty="0">
              <a:solidFill>
                <a:srgbClr val="5C2C82"/>
              </a:solidFill>
            </a:endParaRPr>
          </a:p>
          <a:p>
            <a:endParaRPr lang="en-US" sz="1400" b="1" dirty="0"/>
          </a:p>
          <a:p>
            <a:r>
              <a:rPr lang="en-US" sz="1400" b="1" dirty="0"/>
              <a:t>Paola:</a:t>
            </a:r>
          </a:p>
          <a:p>
            <a:r>
              <a:rPr lang="en-US" sz="1200" dirty="0"/>
              <a:t>October 15 – December 7</a:t>
            </a:r>
          </a:p>
          <a:p>
            <a:r>
              <a:rPr lang="en-US" sz="1200" dirty="0"/>
              <a:t>K-State Research &amp; Extension</a:t>
            </a:r>
          </a:p>
          <a:p>
            <a:r>
              <a:rPr lang="en-US" sz="1200" dirty="0"/>
              <a:t>Call 913-294-4306 for more information.</a:t>
            </a:r>
          </a:p>
          <a:p>
            <a:endParaRPr lang="en-US" sz="1400" b="1" dirty="0"/>
          </a:p>
          <a:p>
            <a:r>
              <a:rPr lang="en-US" sz="1400" b="1" dirty="0"/>
              <a:t>Mound City:</a:t>
            </a:r>
          </a:p>
          <a:p>
            <a:r>
              <a:rPr lang="en-US" sz="1200" dirty="0"/>
              <a:t>October 15 – December 7</a:t>
            </a:r>
          </a:p>
          <a:p>
            <a:r>
              <a:rPr lang="en-US" sz="1200" dirty="0"/>
              <a:t>K-State Research &amp; Extension</a:t>
            </a:r>
          </a:p>
          <a:p>
            <a:r>
              <a:rPr lang="en-US" sz="1200" dirty="0"/>
              <a:t>Call 913-795-2829 for more information.</a:t>
            </a:r>
            <a:br>
              <a:rPr lang="en-US" sz="1200" dirty="0"/>
            </a:br>
            <a:r>
              <a:rPr lang="en-US" sz="1400" dirty="0"/>
              <a:t> </a:t>
            </a:r>
            <a:endParaRPr lang="en-US" sz="1200" dirty="0"/>
          </a:p>
          <a:p>
            <a:endParaRPr lang="en-US" sz="1200" dirty="0"/>
          </a:p>
          <a:p>
            <a:endParaRPr lang="en-US" sz="1200" dirty="0"/>
          </a:p>
        </p:txBody>
      </p:sp>
      <p:sp>
        <p:nvSpPr>
          <p:cNvPr id="13" name="TextBox 12">
            <a:extLst>
              <a:ext uri="{FF2B5EF4-FFF2-40B4-BE49-F238E27FC236}">
                <a16:creationId xmlns:a16="http://schemas.microsoft.com/office/drawing/2014/main" id="{32D2CE5B-6FE6-4689-AB73-8F7D1BB5F160}"/>
              </a:ext>
            </a:extLst>
          </p:cNvPr>
          <p:cNvSpPr txBox="1"/>
          <p:nvPr/>
        </p:nvSpPr>
        <p:spPr>
          <a:xfrm flipH="1">
            <a:off x="248920" y="4546133"/>
            <a:ext cx="7263222" cy="800219"/>
          </a:xfrm>
          <a:prstGeom prst="rect">
            <a:avLst/>
          </a:prstGeom>
          <a:noFill/>
          <a:ln>
            <a:solidFill>
              <a:srgbClr val="F3B01A"/>
            </a:solidFill>
          </a:ln>
        </p:spPr>
        <p:txBody>
          <a:bodyPr wrap="square" rtlCol="0">
            <a:spAutoFit/>
          </a:bodyPr>
          <a:lstStyle/>
          <a:p>
            <a:pPr algn="ctr"/>
            <a:r>
              <a:rPr lang="en-US" b="1" dirty="0">
                <a:solidFill>
                  <a:srgbClr val="5C2C82"/>
                </a:solidFill>
              </a:rPr>
              <a:t>IMPORTANT!</a:t>
            </a:r>
          </a:p>
          <a:p>
            <a:pPr algn="ctr"/>
            <a:r>
              <a:rPr lang="en-US" sz="1400" dirty="0"/>
              <a:t>To ensure we have adequate time to assist you, appointments are required.</a:t>
            </a:r>
          </a:p>
          <a:p>
            <a:pPr algn="ctr"/>
            <a:r>
              <a:rPr lang="en-US" sz="1400" dirty="0"/>
              <a:t>Please contact the site at the number listed for more information.</a:t>
            </a:r>
          </a:p>
        </p:txBody>
      </p:sp>
      <p:pic>
        <p:nvPicPr>
          <p:cNvPr id="7" name="Picture 6">
            <a:extLst>
              <a:ext uri="{FF2B5EF4-FFF2-40B4-BE49-F238E27FC236}">
                <a16:creationId xmlns:a16="http://schemas.microsoft.com/office/drawing/2014/main" id="{626EA354-D88A-44A8-BCC0-5B29AF2C06AF}"/>
              </a:ext>
            </a:extLst>
          </p:cNvPr>
          <p:cNvPicPr>
            <a:picLocks noChangeAspect="1"/>
          </p:cNvPicPr>
          <p:nvPr/>
        </p:nvPicPr>
        <p:blipFill>
          <a:blip r:embed="rId3"/>
          <a:stretch>
            <a:fillRect/>
          </a:stretch>
        </p:blipFill>
        <p:spPr>
          <a:xfrm>
            <a:off x="5937109" y="9339511"/>
            <a:ext cx="1142326" cy="409334"/>
          </a:xfrm>
          <a:prstGeom prst="rect">
            <a:avLst/>
          </a:prstGeom>
        </p:spPr>
      </p:pic>
      <p:pic>
        <p:nvPicPr>
          <p:cNvPr id="3" name="Picture 2">
            <a:extLst>
              <a:ext uri="{FF2B5EF4-FFF2-40B4-BE49-F238E27FC236}">
                <a16:creationId xmlns:a16="http://schemas.microsoft.com/office/drawing/2014/main" id="{29FAF2BE-3E07-4B3F-9531-E7211F18FCA5}"/>
              </a:ext>
            </a:extLst>
          </p:cNvPr>
          <p:cNvPicPr>
            <a:picLocks noChangeAspect="1"/>
          </p:cNvPicPr>
          <p:nvPr/>
        </p:nvPicPr>
        <p:blipFill>
          <a:blip r:embed="rId4"/>
          <a:stretch>
            <a:fillRect/>
          </a:stretch>
        </p:blipFill>
        <p:spPr>
          <a:xfrm>
            <a:off x="5452614" y="8959755"/>
            <a:ext cx="2088981" cy="269423"/>
          </a:xfrm>
          <a:prstGeom prst="rect">
            <a:avLst/>
          </a:prstGeom>
        </p:spPr>
      </p:pic>
    </p:spTree>
    <p:extLst>
      <p:ext uri="{BB962C8B-B14F-4D97-AF65-F5344CB8AC3E}">
        <p14:creationId xmlns:p14="http://schemas.microsoft.com/office/powerpoint/2010/main" val="122674283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Arial">
      <a:maj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9512</TotalTime>
  <Words>237</Words>
  <Application>Microsoft Office PowerPoint</Application>
  <PresentationFormat>Custom</PresentationFormat>
  <Paragraphs>34</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Kathy Goul</cp:lastModifiedBy>
  <cp:revision>161</cp:revision>
  <cp:lastPrinted>2025-09-15T20:35:11Z</cp:lastPrinted>
  <dcterms:created xsi:type="dcterms:W3CDTF">2016-10-07T16:22:59Z</dcterms:created>
  <dcterms:modified xsi:type="dcterms:W3CDTF">2026-08-31T17:39:27Z</dcterms:modified>
</cp:coreProperties>
</file>